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90" r:id="rId5"/>
    <p:sldId id="264" r:id="rId6"/>
    <p:sldId id="295" r:id="rId7"/>
    <p:sldId id="285" r:id="rId8"/>
    <p:sldId id="286" r:id="rId9"/>
    <p:sldId id="288" r:id="rId10"/>
    <p:sldId id="289" r:id="rId11"/>
    <p:sldId id="291" r:id="rId12"/>
    <p:sldId id="292" r:id="rId13"/>
    <p:sldId id="293" r:id="rId14"/>
    <p:sldId id="294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0BC"/>
    <a:srgbClr val="66FF00"/>
    <a:srgbClr val="CCFF99"/>
    <a:srgbClr val="00FFCC"/>
    <a:srgbClr val="B7DEE8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94515"/>
  </p:normalViewPr>
  <p:slideViewPr>
    <p:cSldViewPr snapToGrid="0" snapToObjects="1">
      <p:cViewPr varScale="1">
        <p:scale>
          <a:sx n="144" d="100"/>
          <a:sy n="144" d="100"/>
        </p:scale>
        <p:origin x="80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4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9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1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6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3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9302-D0C5-AA4C-A975-C67528050E76}" type="datetimeFigureOut">
              <a:rPr lang="en-US" smtClean="0"/>
              <a:t>5/25/22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43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Where Does My Data Come From?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19" name="Picture 18" descr="new 036.jpg">
            <a:extLst>
              <a:ext uri="{FF2B5EF4-FFF2-40B4-BE49-F238E27FC236}">
                <a16:creationId xmlns:a16="http://schemas.microsoft.com/office/drawing/2014/main" id="{60CB81C0-5A36-6540-B8F7-25F38CA4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4" y="2748418"/>
            <a:ext cx="5762391" cy="382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C860B-887B-1D46-8FAE-CA539285CAE3}"/>
              </a:ext>
            </a:extLst>
          </p:cNvPr>
          <p:cNvSpPr txBox="1"/>
          <p:nvPr/>
        </p:nvSpPr>
        <p:spPr>
          <a:xfrm>
            <a:off x="1881352" y="1869956"/>
            <a:ext cx="53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Adam Ringler </a:t>
            </a:r>
            <a:r>
              <a:rPr lang="en-US" dirty="0" err="1">
                <a:solidFill>
                  <a:schemeClr val="bg1"/>
                </a:solidFill>
              </a:rPr>
              <a:t>aringler@usgs.gov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ObsPy</a:t>
            </a:r>
            <a:r>
              <a:rPr lang="en-US" sz="5400" dirty="0">
                <a:solidFill>
                  <a:schemeClr val="bg1"/>
                </a:solidFill>
              </a:rPr>
              <a:t> and Data</a:t>
            </a:r>
          </a:p>
        </p:txBody>
      </p:sp>
      <p:pic>
        <p:nvPicPr>
          <p:cNvPr id="7176" name="Picture 8" descr="ObsPy is an open-source project dedicated to provide a Python framework for  processing seismological data">
            <a:extLst>
              <a:ext uri="{FF2B5EF4-FFF2-40B4-BE49-F238E27FC236}">
                <a16:creationId xmlns:a16="http://schemas.microsoft.com/office/drawing/2014/main" id="{D42ADD7D-E9F8-A7B9-E12A-76AFB5BE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82" y="2210457"/>
            <a:ext cx="5594131" cy="41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BB3D1-FCF4-991A-3335-B5721E96DF39}"/>
              </a:ext>
            </a:extLst>
          </p:cNvPr>
          <p:cNvSpPr txBox="1"/>
          <p:nvPr/>
        </p:nvSpPr>
        <p:spPr>
          <a:xfrm>
            <a:off x="94593" y="1470025"/>
            <a:ext cx="3100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open source package.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Available on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Large community base!</a:t>
            </a:r>
          </a:p>
        </p:txBody>
      </p:sp>
    </p:spTree>
    <p:extLst>
      <p:ext uri="{BB962C8B-B14F-4D97-AF65-F5344CB8AC3E}">
        <p14:creationId xmlns:p14="http://schemas.microsoft.com/office/powerpoint/2010/main" val="164164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End Product</a:t>
            </a:r>
          </a:p>
        </p:txBody>
      </p:sp>
      <p:pic>
        <p:nvPicPr>
          <p:cNvPr id="9218" name="Picture 2" descr="Time–distance plot for vertical component 17–40 s body waves showing a measurement window density map. A total of 43 63 719 time windows were discretized into 1° epicentral distance and 1 s time bins. The maximum window count is 9931 in the 85°–86° distance and 22 min 55 s–22 min 56 s time bin. Major traveltime branches are labelled. Note that the plot contains data from events with a wide variety of depths, so the branches computed for a surface focal depth are for identification purposes only.">
            <a:extLst>
              <a:ext uri="{FF2B5EF4-FFF2-40B4-BE49-F238E27FC236}">
                <a16:creationId xmlns:a16="http://schemas.microsoft.com/office/drawing/2014/main" id="{0F81635C-6B70-5B97-7955-740E3351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6" y="2375337"/>
            <a:ext cx="3441551" cy="31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ertical cross-sections for various plumes for models GLAD-M25 (VS; left-hand column), TX2015 (VS; Lu &amp; Grand 2016, centre column) and SEMUCB-WM1 (VS; French &amp; Romanowicz 2015, right-hand column). The map in the top left corner of each row shows the cross-section with colour coded red, green and white dots for geographical reference; hotspots are denoted by red triangles. The dashed black semicircles in the cross-sections denote depths of 410, 660 and 1000 km. (a) Afar; (b) Bermuda (left) and Canary (middle); (c) Cape Verde (middle) and Hoggar (right); (d) Iceland (middle) and Eifel (right); (e) Easter (left) and Galapagos (right); (f) Marion (middle) and Kerguelen (right).">
            <a:extLst>
              <a:ext uri="{FF2B5EF4-FFF2-40B4-BE49-F238E27FC236}">
                <a16:creationId xmlns:a16="http://schemas.microsoft.com/office/drawing/2014/main" id="{CAC06034-E769-7A42-9876-F99F8068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393" y="2030181"/>
            <a:ext cx="3983421" cy="40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553A8-BE56-0995-075B-4BEDE3F8AEE3}"/>
              </a:ext>
            </a:extLst>
          </p:cNvPr>
          <p:cNvSpPr txBox="1"/>
          <p:nvPr/>
        </p:nvSpPr>
        <p:spPr>
          <a:xfrm>
            <a:off x="399393" y="1383850"/>
            <a:ext cx="827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gone through the pieces of recording ground motion to data on your desktop, but skipped a few key pieces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AA1DA-2230-8E09-9ADD-6C181F8CD8EF}"/>
              </a:ext>
            </a:extLst>
          </p:cNvPr>
          <p:cNvSpPr txBox="1"/>
          <p:nvPr/>
        </p:nvSpPr>
        <p:spPr>
          <a:xfrm>
            <a:off x="5051394" y="6303146"/>
            <a:ext cx="3821640" cy="381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Lei et al. (2020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859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Review Where We 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553A8-BE56-0995-075B-4BEDE3F8AEE3}"/>
              </a:ext>
            </a:extLst>
          </p:cNvPr>
          <p:cNvSpPr txBox="1"/>
          <p:nvPr/>
        </p:nvSpPr>
        <p:spPr>
          <a:xfrm>
            <a:off x="222071" y="1470025"/>
            <a:ext cx="6109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Goal: Record ground motion and say important stuff about the Earth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Seismometer records ground motion and outputs volts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Digitizer takes voltage and turns into counts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IRIS takes our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request data and study the Earth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PROBLEM: Data comes out in counts NOT ground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DEC62-591A-4F0C-B3AE-D46DCA0C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452" y="1849821"/>
            <a:ext cx="1946348" cy="48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SNCL Detour!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7E97-157F-DB76-F71D-F8D3B5203DBB}"/>
              </a:ext>
            </a:extLst>
          </p:cNvPr>
          <p:cNvSpPr txBox="1"/>
          <p:nvPr/>
        </p:nvSpPr>
        <p:spPr>
          <a:xfrm>
            <a:off x="252248" y="1383850"/>
            <a:ext cx="82821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SNCL=Station, Network, Channel, Location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Network = 1 or 2 letter code that groups stations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Station = 4 or 5 letter code that describes the particular station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Location = To identify the sensor at the station, two letter code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Channel = Describes the sampling rate and the instrument (Vertical, North, East)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E.g.,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IU.ANMO.00.LHZ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Should really be called NSLC, but that doesn’t sound very good…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906C0-67F4-2A41-863D-07B9CAC426A2}"/>
              </a:ext>
            </a:extLst>
          </p:cNvPr>
          <p:cNvSpPr txBox="1"/>
          <p:nvPr/>
        </p:nvSpPr>
        <p:spPr>
          <a:xfrm>
            <a:off x="2984938" y="5940688"/>
            <a:ext cx="566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Exercise: Find a SNCL on the IRIS MDA</a:t>
            </a:r>
          </a:p>
        </p:txBody>
      </p:sp>
    </p:spTree>
    <p:extLst>
      <p:ext uri="{BB962C8B-B14F-4D97-AF65-F5344CB8AC3E}">
        <p14:creationId xmlns:p14="http://schemas.microsoft.com/office/powerpoint/2010/main" val="382529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Time to Grab Some Data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969F446-03AB-764F-AF53-ED192865C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265" y="2480441"/>
            <a:ext cx="6130486" cy="3772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12C66A-2468-A1BB-C231-BFB9CE0CF627}"/>
              </a:ext>
            </a:extLst>
          </p:cNvPr>
          <p:cNvSpPr txBox="1"/>
          <p:nvPr/>
        </p:nvSpPr>
        <p:spPr>
          <a:xfrm>
            <a:off x="315310" y="1282262"/>
            <a:ext cx="8142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Slides, notebooks, papers, etc. are all located on my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aringler-usgs</a:t>
            </a:r>
            <a:r>
              <a:rPr lang="en-US" sz="2400">
                <a:solidFill>
                  <a:schemeClr val="bg1"/>
                </a:solidFill>
              </a:rPr>
              <a:t>/IRIS_2022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8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973BCB-543F-4D40-858F-9032A58CD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31868"/>
            <a:ext cx="7772400" cy="1470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Electrical Sensitivity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B4D56-BB84-C048-9DEE-0CD460131AE2}"/>
              </a:ext>
            </a:extLst>
          </p:cNvPr>
          <p:cNvSpPr txBox="1">
            <a:spLocks/>
          </p:cNvSpPr>
          <p:nvPr/>
        </p:nvSpPr>
        <p:spPr>
          <a:xfrm>
            <a:off x="788505" y="1694558"/>
            <a:ext cx="3940533" cy="14700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voltage the sensor puts out for a given input in the flat portion of the 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F091D-CC51-204F-994C-14A11E34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838" y="1776955"/>
            <a:ext cx="3323237" cy="3109122"/>
          </a:xfrm>
          <a:prstGeom prst="rect">
            <a:avLst/>
          </a:prstGeom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121D050-AFDE-6340-A145-BBCD262E4314}"/>
              </a:ext>
            </a:extLst>
          </p:cNvPr>
          <p:cNvSpPr/>
          <p:nvPr/>
        </p:nvSpPr>
        <p:spPr>
          <a:xfrm>
            <a:off x="6623437" y="4548146"/>
            <a:ext cx="1669777" cy="54206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1EF4C-6437-834A-A77D-A87A215ED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85" y="3490623"/>
            <a:ext cx="4998571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C7F55-AA66-664A-B1BD-73DF675E1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93" y="290526"/>
            <a:ext cx="2572407" cy="640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863B8-264E-EE48-A736-17F529FF47C7}"/>
              </a:ext>
            </a:extLst>
          </p:cNvPr>
          <p:cNvSpPr txBox="1"/>
          <p:nvPr/>
        </p:nvSpPr>
        <p:spPr>
          <a:xfrm>
            <a:off x="111076" y="1554215"/>
            <a:ext cx="430326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want to be able to understand the diagram on the right at the end of all of this.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How do we record ground motions?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 time to get to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1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C9BD81-0E53-0D44-B6C9-9B88C913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18" y="-31881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Seismometer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2E8DB-EE04-491D-A0C8-A9729C1B14B9}"/>
              </a:ext>
            </a:extLst>
          </p:cNvPr>
          <p:cNvSpPr txBox="1"/>
          <p:nvPr/>
        </p:nvSpPr>
        <p:spPr>
          <a:xfrm>
            <a:off x="462456" y="1438144"/>
            <a:ext cx="4887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Want to measure what the Earth is doing while we are on the Earth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AF955-EEB5-4526-9FD1-243D764D5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75" b="8271"/>
          <a:stretch/>
        </p:blipFill>
        <p:spPr bwMode="auto">
          <a:xfrm>
            <a:off x="6243145" y="1955089"/>
            <a:ext cx="2690648" cy="47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FEC49-D1D0-9722-18DD-E595DC6F1264}"/>
              </a:ext>
            </a:extLst>
          </p:cNvPr>
          <p:cNvSpPr txBox="1"/>
          <p:nvPr/>
        </p:nvSpPr>
        <p:spPr>
          <a:xfrm>
            <a:off x="457201" y="3016580"/>
            <a:ext cx="4887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Keep the mass stationary and measure the frame relative to the mass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C619B-C4A0-7A56-2E47-1600291CE10A}"/>
              </a:ext>
            </a:extLst>
          </p:cNvPr>
          <p:cNvSpPr txBox="1"/>
          <p:nvPr/>
        </p:nvSpPr>
        <p:spPr>
          <a:xfrm>
            <a:off x="457201" y="4555693"/>
            <a:ext cx="5202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spring + dashpot make our recordings proportional to ground motion (F=ma + other terms)</a:t>
            </a:r>
          </a:p>
        </p:txBody>
      </p:sp>
    </p:spTree>
    <p:extLst>
      <p:ext uri="{BB962C8B-B14F-4D97-AF65-F5344CB8AC3E}">
        <p14:creationId xmlns:p14="http://schemas.microsoft.com/office/powerpoint/2010/main" val="362530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C9BD81-0E53-0D44-B6C9-9B88C913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18" y="-31881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09611-3C99-8381-562B-63F0ECFC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61" y="2448910"/>
            <a:ext cx="4751864" cy="2236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96D10-9C75-EBB7-F8A3-43B31E789C3C}"/>
              </a:ext>
            </a:extLst>
          </p:cNvPr>
          <p:cNvSpPr txBox="1"/>
          <p:nvPr/>
        </p:nvSpPr>
        <p:spPr>
          <a:xfrm>
            <a:off x="178676" y="1438144"/>
            <a:ext cx="66215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make our ruler bigger we keep the mass stationary via feedback and measure the voltage necessary to keep it stationary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This is proportional to velocity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If this makes no sense, ignore it!</a:t>
            </a:r>
          </a:p>
          <a:p>
            <a:r>
              <a:rPr lang="en-US" sz="2400" dirty="0">
                <a:solidFill>
                  <a:schemeClr val="bg1"/>
                </a:solidFill>
              </a:rPr>
              <a:t>Just remember: </a:t>
            </a:r>
            <a:r>
              <a:rPr lang="en-US" sz="2400" dirty="0">
                <a:solidFill>
                  <a:srgbClr val="C00000"/>
                </a:solidFill>
              </a:rPr>
              <a:t>We need to correct for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the response!!!!!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7B3142-DB49-BCBC-73FF-ED326E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2" t="53019"/>
          <a:stretch/>
        </p:blipFill>
        <p:spPr bwMode="auto">
          <a:xfrm>
            <a:off x="5182000" y="5080506"/>
            <a:ext cx="3625669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33411A-DFBD-C04B-B117-53AEC704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162439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Frequency Domain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3F8EA7-3872-20BE-8F59-521F5CF8E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89" t="51391" r="8892"/>
          <a:stretch/>
        </p:blipFill>
        <p:spPr>
          <a:xfrm>
            <a:off x="5060272" y="1677880"/>
            <a:ext cx="3693110" cy="913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9A9D8-9561-FA35-9781-C36AE66D47C1}"/>
              </a:ext>
            </a:extLst>
          </p:cNvPr>
          <p:cNvSpPr txBox="1"/>
          <p:nvPr/>
        </p:nvSpPr>
        <p:spPr>
          <a:xfrm>
            <a:off x="390618" y="1748901"/>
            <a:ext cx="439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Write signal as a function of sine and cosine at various frequencies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39FC0-CB26-4949-6DB9-EFB6E40BD163}"/>
              </a:ext>
            </a:extLst>
          </p:cNvPr>
          <p:cNvSpPr txBox="1"/>
          <p:nvPr/>
        </p:nvSpPr>
        <p:spPr>
          <a:xfrm>
            <a:off x="550416" y="3302493"/>
            <a:ext cx="809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Equation doesn’t matter.  Just remember we are looking at amplitudes and their associated frequency</a:t>
            </a:r>
          </a:p>
        </p:txBody>
      </p:sp>
      <p:pic>
        <p:nvPicPr>
          <p:cNvPr id="1026" name="Picture 2" descr="The Fourier Transform — A Primer – Math ∩ Programming">
            <a:extLst>
              <a:ext uri="{FF2B5EF4-FFF2-40B4-BE49-F238E27FC236}">
                <a16:creationId xmlns:a16="http://schemas.microsoft.com/office/drawing/2014/main" id="{0C550C34-F241-6069-6DD3-BF0A4881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79" y="3948824"/>
            <a:ext cx="3849703" cy="27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37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45818D-6FBF-AB44-880D-157D4CAE81B7}"/>
              </a:ext>
            </a:extLst>
          </p:cNvPr>
          <p:cNvSpPr txBox="1">
            <a:spLocks/>
          </p:cNvSpPr>
          <p:nvPr/>
        </p:nvSpPr>
        <p:spPr>
          <a:xfrm>
            <a:off x="527437" y="4288615"/>
            <a:ext cx="793076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equation doesn’t matter.  All we care about are the amplitudes and their associated frequencies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33411A-DFBD-C04B-B117-53AEC704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162439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Frequency Domain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CC4615-D9E7-7149-92FE-DD35B2611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5"/>
          <a:stretch/>
        </p:blipFill>
        <p:spPr>
          <a:xfrm>
            <a:off x="788648" y="2334112"/>
            <a:ext cx="7566702" cy="35140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864CAE-53C4-2D43-B126-2A500F74769B}"/>
              </a:ext>
            </a:extLst>
          </p:cNvPr>
          <p:cNvSpPr txBox="1">
            <a:spLocks/>
          </p:cNvSpPr>
          <p:nvPr/>
        </p:nvSpPr>
        <p:spPr>
          <a:xfrm>
            <a:off x="2601732" y="5848186"/>
            <a:ext cx="3940533" cy="91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Frequencies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27BB72-B807-F043-BDDF-E780EF257B5F}"/>
              </a:ext>
            </a:extLst>
          </p:cNvPr>
          <p:cNvSpPr txBox="1">
            <a:spLocks/>
          </p:cNvSpPr>
          <p:nvPr/>
        </p:nvSpPr>
        <p:spPr>
          <a:xfrm rot="16200000">
            <a:off x="-1312256" y="3620191"/>
            <a:ext cx="3603621" cy="598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Amplitudes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FCDF7-E73F-782E-2C8E-172B9788CAF5}"/>
              </a:ext>
            </a:extLst>
          </p:cNvPr>
          <p:cNvSpPr txBox="1"/>
          <p:nvPr/>
        </p:nvSpPr>
        <p:spPr>
          <a:xfrm>
            <a:off x="378372" y="1307586"/>
            <a:ext cx="807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big, the small the fast and the slow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quality of our ruler/seismometer is how much of this we can record</a:t>
            </a:r>
          </a:p>
        </p:txBody>
      </p:sp>
      <p:pic>
        <p:nvPicPr>
          <p:cNvPr id="4098" name="Picture 2" descr="Turtle Sticker by littlemandyart in 2022 | Cute turtle drawings, Cute turtle  cartoon, Cute easy animal drawings">
            <a:extLst>
              <a:ext uri="{FF2B5EF4-FFF2-40B4-BE49-F238E27FC236}">
                <a16:creationId xmlns:a16="http://schemas.microsoft.com/office/drawing/2014/main" id="{1E231979-D0B2-A10B-53EE-7B989FEA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62" y="4879109"/>
            <a:ext cx="1211317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toon bunny | Use these free images for your websites, art projects,  reports, and ... | Rabbit pictures, Cartoon bunny, Cartoon clip art">
            <a:extLst>
              <a:ext uri="{FF2B5EF4-FFF2-40B4-BE49-F238E27FC236}">
                <a16:creationId xmlns:a16="http://schemas.microsoft.com/office/drawing/2014/main" id="{500927F2-2356-0291-2811-0AF5EF13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77" y="5194912"/>
            <a:ext cx="857772" cy="8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29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Digitizer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3E282-72CD-06A8-170A-C64E0DB10354}"/>
              </a:ext>
            </a:extLst>
          </p:cNvPr>
          <p:cNvSpPr txBox="1"/>
          <p:nvPr/>
        </p:nvSpPr>
        <p:spPr>
          <a:xfrm>
            <a:off x="304800" y="1608083"/>
            <a:ext cx="543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Seismometer outputs a voltage and we record it on a digitizer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1B093-F565-3BD5-CF97-A6F1B8A93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5" r="18390"/>
          <a:stretch/>
        </p:blipFill>
        <p:spPr bwMode="auto">
          <a:xfrm>
            <a:off x="3026979" y="3232821"/>
            <a:ext cx="5686097" cy="34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C4D8B-6B72-4D91-09C4-E493C3A2C734}"/>
              </a:ext>
            </a:extLst>
          </p:cNvPr>
          <p:cNvSpPr txBox="1"/>
          <p:nvPr/>
        </p:nvSpPr>
        <p:spPr>
          <a:xfrm>
            <a:off x="304800" y="2785241"/>
            <a:ext cx="2270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is a Voltage and output is counts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 feature: digitizer tags the data with the time!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5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IRIS</a:t>
            </a:r>
          </a:p>
        </p:txBody>
      </p:sp>
      <p:pic>
        <p:nvPicPr>
          <p:cNvPr id="6146" name="Picture 2" descr="IRIS: Data Services Newsletter">
            <a:extLst>
              <a:ext uri="{FF2B5EF4-FFF2-40B4-BE49-F238E27FC236}">
                <a16:creationId xmlns:a16="http://schemas.microsoft.com/office/drawing/2014/main" id="{AE7F5F65-F501-3962-166B-3AE79FBC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95" y="1383850"/>
            <a:ext cx="2615105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0 Important Wizard of Oz Adaptations of the Last Century | Den of Geek">
            <a:extLst>
              <a:ext uri="{FF2B5EF4-FFF2-40B4-BE49-F238E27FC236}">
                <a16:creationId xmlns:a16="http://schemas.microsoft.com/office/drawing/2014/main" id="{B35A59E2-25F3-20B5-4E53-BFFE55D4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1200095"/>
            <a:ext cx="5423338" cy="36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78F1C-A053-10FF-97E7-A5495AA93008}"/>
              </a:ext>
            </a:extLst>
          </p:cNvPr>
          <p:cNvSpPr txBox="1"/>
          <p:nvPr/>
        </p:nvSpPr>
        <p:spPr>
          <a:xfrm>
            <a:off x="157656" y="4992414"/>
            <a:ext cx="542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IRIS DMC, where your data goes!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EE58E-0375-9C90-27D3-7455333783D1}"/>
              </a:ext>
            </a:extLst>
          </p:cNvPr>
          <p:cNvSpPr txBox="1"/>
          <p:nvPr/>
        </p:nvSpPr>
        <p:spPr>
          <a:xfrm>
            <a:off x="6222780" y="5082058"/>
            <a:ext cx="25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Inside the DMC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73DA0-867B-E7B2-090C-8E34750E2F0D}"/>
              </a:ext>
            </a:extLst>
          </p:cNvPr>
          <p:cNvSpPr txBox="1"/>
          <p:nvPr/>
        </p:nvSpPr>
        <p:spPr>
          <a:xfrm>
            <a:off x="2743199" y="5865149"/>
            <a:ext cx="624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Seismic data is available to the public at NO COST!  Data sharing has been paramount to the evolution of the field</a:t>
            </a:r>
          </a:p>
        </p:txBody>
      </p:sp>
    </p:spTree>
    <p:extLst>
      <p:ext uri="{BB962C8B-B14F-4D97-AF65-F5344CB8AC3E}">
        <p14:creationId xmlns:p14="http://schemas.microsoft.com/office/powerpoint/2010/main" val="246476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IRIS MDA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C8442-137A-85D3-9939-8877394A1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081" y="1185535"/>
            <a:ext cx="5875283" cy="3634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15DC7-0D78-B1CA-ED70-7BB681B4C204}"/>
              </a:ext>
            </a:extLst>
          </p:cNvPr>
          <p:cNvSpPr txBox="1"/>
          <p:nvPr/>
        </p:nvSpPr>
        <p:spPr>
          <a:xfrm>
            <a:off x="178676" y="1460938"/>
            <a:ext cx="260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Lots of tools to inquire/understand the data you want as well as various tools</a:t>
            </a:r>
          </a:p>
        </p:txBody>
      </p:sp>
    </p:spTree>
    <p:extLst>
      <p:ext uri="{BB962C8B-B14F-4D97-AF65-F5344CB8AC3E}">
        <p14:creationId xmlns:p14="http://schemas.microsoft.com/office/powerpoint/2010/main" val="310319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546</Words>
  <Application>Microsoft Macintosh PowerPoint</Application>
  <PresentationFormat>On-screen Show (4:3)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The Seismometer</vt:lpstr>
      <vt:lpstr>Feedback</vt:lpstr>
      <vt:lpstr>Frequency Domain</vt:lpstr>
      <vt:lpstr>Frequency Domain</vt:lpstr>
      <vt:lpstr>Digitizer</vt:lpstr>
      <vt:lpstr>IRIS</vt:lpstr>
      <vt:lpstr>IRIS MDA</vt:lpstr>
      <vt:lpstr>ObsPy and Data</vt:lpstr>
      <vt:lpstr>End Product</vt:lpstr>
      <vt:lpstr>Review Where We Are</vt:lpstr>
      <vt:lpstr>SNCL Detour!</vt:lpstr>
      <vt:lpstr>Time to Grab Some Data</vt:lpstr>
      <vt:lpstr>Electrical Sensitivity</vt:lpstr>
    </vt:vector>
  </TitlesOfParts>
  <Company>USGS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Ringler</dc:creator>
  <cp:lastModifiedBy>Ringler, Adam T</cp:lastModifiedBy>
  <cp:revision>92</cp:revision>
  <dcterms:created xsi:type="dcterms:W3CDTF">2015-04-09T13:13:56Z</dcterms:created>
  <dcterms:modified xsi:type="dcterms:W3CDTF">2022-05-25T12:31:33Z</dcterms:modified>
</cp:coreProperties>
</file>